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4" r:id="rId8"/>
    <p:sldId id="263" r:id="rId9"/>
    <p:sldId id="26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8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svg>
</file>

<file path=ppt/media/image3.jpg>
</file>

<file path=ppt/media/image4.jpe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0AE7B07E-96DB-45CC-BC24-54DF1C6EA0C7}" type="datetimeFigureOut">
              <a:rPr lang="es-CO" smtClean="0"/>
              <a:t>23/07/2023</a:t>
            </a:fld>
            <a:endParaRPr lang="es-CO"/>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s-CO"/>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3CB34EF7-F84A-4067-928F-1CA4DB34B6F6}" type="slidenum">
              <a:rPr lang="es-CO" smtClean="0"/>
              <a:t>‹Nº›</a:t>
            </a:fld>
            <a:endParaRPr lang="es-CO"/>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77699671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AE7B07E-96DB-45CC-BC24-54DF1C6EA0C7}" type="datetimeFigureOut">
              <a:rPr lang="es-CO" smtClean="0"/>
              <a:t>23/07/2023</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CB34EF7-F84A-4067-928F-1CA4DB34B6F6}" type="slidenum">
              <a:rPr lang="es-CO" smtClean="0"/>
              <a:t>‹Nº›</a:t>
            </a:fld>
            <a:endParaRPr lang="es-CO"/>
          </a:p>
        </p:txBody>
      </p:sp>
    </p:spTree>
    <p:extLst>
      <p:ext uri="{BB962C8B-B14F-4D97-AF65-F5344CB8AC3E}">
        <p14:creationId xmlns:p14="http://schemas.microsoft.com/office/powerpoint/2010/main" val="4016535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AE7B07E-96DB-45CC-BC24-54DF1C6EA0C7}" type="datetimeFigureOut">
              <a:rPr lang="es-CO" smtClean="0"/>
              <a:t>23/07/2023</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CB34EF7-F84A-4067-928F-1CA4DB34B6F6}" type="slidenum">
              <a:rPr lang="es-CO" smtClean="0"/>
              <a:t>‹Nº›</a:t>
            </a:fld>
            <a:endParaRPr lang="es-CO"/>
          </a:p>
        </p:txBody>
      </p:sp>
    </p:spTree>
    <p:extLst>
      <p:ext uri="{BB962C8B-B14F-4D97-AF65-F5344CB8AC3E}">
        <p14:creationId xmlns:p14="http://schemas.microsoft.com/office/powerpoint/2010/main" val="2571111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0AE7B07E-96DB-45CC-BC24-54DF1C6EA0C7}" type="datetimeFigureOut">
              <a:rPr lang="es-CO" smtClean="0"/>
              <a:t>23/07/2023</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3CB34EF7-F84A-4067-928F-1CA4DB34B6F6}" type="slidenum">
              <a:rPr lang="es-CO" smtClean="0"/>
              <a:t>‹Nº›</a:t>
            </a:fld>
            <a:endParaRPr lang="es-CO"/>
          </a:p>
        </p:txBody>
      </p:sp>
    </p:spTree>
    <p:extLst>
      <p:ext uri="{BB962C8B-B14F-4D97-AF65-F5344CB8AC3E}">
        <p14:creationId xmlns:p14="http://schemas.microsoft.com/office/powerpoint/2010/main" val="437922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AE7B07E-96DB-45CC-BC24-54DF1C6EA0C7}" type="datetimeFigureOut">
              <a:rPr lang="es-CO" smtClean="0"/>
              <a:t>23/07/2023</a:t>
            </a:fld>
            <a:endParaRPr lang="es-CO"/>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s-CO"/>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3CB34EF7-F84A-4067-928F-1CA4DB34B6F6}" type="slidenum">
              <a:rPr lang="es-CO" smtClean="0"/>
              <a:t>‹Nº›</a:t>
            </a:fld>
            <a:endParaRPr lang="es-CO"/>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61175784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0AE7B07E-96DB-45CC-BC24-54DF1C6EA0C7}" type="datetimeFigureOut">
              <a:rPr lang="es-CO" smtClean="0"/>
              <a:t>23/07/2023</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3CB34EF7-F84A-4067-928F-1CA4DB34B6F6}" type="slidenum">
              <a:rPr lang="es-CO" smtClean="0"/>
              <a:t>‹Nº›</a:t>
            </a:fld>
            <a:endParaRPr lang="es-CO"/>
          </a:p>
        </p:txBody>
      </p:sp>
    </p:spTree>
    <p:extLst>
      <p:ext uri="{BB962C8B-B14F-4D97-AF65-F5344CB8AC3E}">
        <p14:creationId xmlns:p14="http://schemas.microsoft.com/office/powerpoint/2010/main" val="3638785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0AE7B07E-96DB-45CC-BC24-54DF1C6EA0C7}" type="datetimeFigureOut">
              <a:rPr lang="es-CO" smtClean="0"/>
              <a:t>23/07/2023</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3CB34EF7-F84A-4067-928F-1CA4DB34B6F6}" type="slidenum">
              <a:rPr lang="es-CO" smtClean="0"/>
              <a:t>‹Nº›</a:t>
            </a:fld>
            <a:endParaRPr lang="es-CO"/>
          </a:p>
        </p:txBody>
      </p:sp>
    </p:spTree>
    <p:extLst>
      <p:ext uri="{BB962C8B-B14F-4D97-AF65-F5344CB8AC3E}">
        <p14:creationId xmlns:p14="http://schemas.microsoft.com/office/powerpoint/2010/main" val="2175271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0AE7B07E-96DB-45CC-BC24-54DF1C6EA0C7}" type="datetimeFigureOut">
              <a:rPr lang="es-CO" smtClean="0"/>
              <a:t>23/07/2023</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3CB34EF7-F84A-4067-928F-1CA4DB34B6F6}" type="slidenum">
              <a:rPr lang="es-CO" smtClean="0"/>
              <a:t>‹Nº›</a:t>
            </a:fld>
            <a:endParaRPr lang="es-CO"/>
          </a:p>
        </p:txBody>
      </p:sp>
    </p:spTree>
    <p:extLst>
      <p:ext uri="{BB962C8B-B14F-4D97-AF65-F5344CB8AC3E}">
        <p14:creationId xmlns:p14="http://schemas.microsoft.com/office/powerpoint/2010/main" val="4153162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E7B07E-96DB-45CC-BC24-54DF1C6EA0C7}" type="datetimeFigureOut">
              <a:rPr lang="es-CO" smtClean="0"/>
              <a:t>23/07/2023</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3CB34EF7-F84A-4067-928F-1CA4DB34B6F6}" type="slidenum">
              <a:rPr lang="es-CO" smtClean="0"/>
              <a:t>‹Nº›</a:t>
            </a:fld>
            <a:endParaRPr lang="es-CO"/>
          </a:p>
        </p:txBody>
      </p:sp>
    </p:spTree>
    <p:extLst>
      <p:ext uri="{BB962C8B-B14F-4D97-AF65-F5344CB8AC3E}">
        <p14:creationId xmlns:p14="http://schemas.microsoft.com/office/powerpoint/2010/main" val="662877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0AE7B07E-96DB-45CC-BC24-54DF1C6EA0C7}" type="datetimeFigureOut">
              <a:rPr lang="es-CO" smtClean="0"/>
              <a:t>23/07/2023</a:t>
            </a:fld>
            <a:endParaRPr lang="es-CO"/>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s-CO"/>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3CB34EF7-F84A-4067-928F-1CA4DB34B6F6}" type="slidenum">
              <a:rPr lang="es-CO" smtClean="0"/>
              <a:t>‹Nº›</a:t>
            </a:fld>
            <a:endParaRPr lang="es-CO"/>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64850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0AE7B07E-96DB-45CC-BC24-54DF1C6EA0C7}" type="datetimeFigureOut">
              <a:rPr lang="es-CO" smtClean="0"/>
              <a:t>23/07/2023</a:t>
            </a:fld>
            <a:endParaRPr lang="es-CO"/>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s-CO"/>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3CB34EF7-F84A-4067-928F-1CA4DB34B6F6}" type="slidenum">
              <a:rPr lang="es-CO" smtClean="0"/>
              <a:t>‹Nº›</a:t>
            </a:fld>
            <a:endParaRPr lang="es-CO"/>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95894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0AE7B07E-96DB-45CC-BC24-54DF1C6EA0C7}" type="datetimeFigureOut">
              <a:rPr lang="es-CO" smtClean="0"/>
              <a:t>23/07/2023</a:t>
            </a:fld>
            <a:endParaRPr lang="es-CO"/>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s-CO"/>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3CB34EF7-F84A-4067-928F-1CA4DB34B6F6}" type="slidenum">
              <a:rPr lang="es-CO" smtClean="0"/>
              <a:t>‹Nº›</a:t>
            </a:fld>
            <a:endParaRPr lang="es-CO"/>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594995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loronoabogados.com/divorcio-express-mejor-solucion-hijos-matrimonio/"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CDA5809-5664-4520-ADC8-6959936A1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áfico 5" descr="Corazón roto con relleno sólido">
            <a:extLst>
              <a:ext uri="{FF2B5EF4-FFF2-40B4-BE49-F238E27FC236}">
                <a16:creationId xmlns:a16="http://schemas.microsoft.com/office/drawing/2014/main" id="{58111264-AD67-F663-0462-26BDFA71A5B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4276" y="1263012"/>
            <a:ext cx="4331976" cy="4331976"/>
          </a:xfrm>
          <a:prstGeom prst="rect">
            <a:avLst/>
          </a:prstGeom>
        </p:spPr>
      </p:pic>
      <p:sp>
        <p:nvSpPr>
          <p:cNvPr id="30" name="Freeform 6">
            <a:extLst>
              <a:ext uri="{FF2B5EF4-FFF2-40B4-BE49-F238E27FC236}">
                <a16:creationId xmlns:a16="http://schemas.microsoft.com/office/drawing/2014/main" id="{D4C54414-6E76-4C63-9BDF-ED19F3B331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412340"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ítulo 1">
            <a:extLst>
              <a:ext uri="{FF2B5EF4-FFF2-40B4-BE49-F238E27FC236}">
                <a16:creationId xmlns:a16="http://schemas.microsoft.com/office/drawing/2014/main" id="{D9F2224D-18F5-23A1-5685-5BFE44B0A497}"/>
              </a:ext>
            </a:extLst>
          </p:cNvPr>
          <p:cNvSpPr>
            <a:spLocks noGrp="1"/>
          </p:cNvSpPr>
          <p:nvPr>
            <p:ph type="ctrTitle"/>
          </p:nvPr>
        </p:nvSpPr>
        <p:spPr>
          <a:xfrm>
            <a:off x="6138004" y="1480930"/>
            <a:ext cx="5607908" cy="3254321"/>
          </a:xfrm>
        </p:spPr>
        <p:txBody>
          <a:bodyPr>
            <a:normAutofit/>
          </a:bodyPr>
          <a:lstStyle/>
          <a:p>
            <a:pPr algn="l"/>
            <a:r>
              <a:rPr lang="es-ES" sz="5400" dirty="0"/>
              <a:t>Estadísticas sobre las causas del divorcio</a:t>
            </a:r>
            <a:endParaRPr lang="es-CO" sz="5400" dirty="0"/>
          </a:p>
        </p:txBody>
      </p:sp>
      <p:sp>
        <p:nvSpPr>
          <p:cNvPr id="3" name="Subtítulo 2">
            <a:extLst>
              <a:ext uri="{FF2B5EF4-FFF2-40B4-BE49-F238E27FC236}">
                <a16:creationId xmlns:a16="http://schemas.microsoft.com/office/drawing/2014/main" id="{8254EA41-A87D-7301-4C9E-A3444BF0532E}"/>
              </a:ext>
            </a:extLst>
          </p:cNvPr>
          <p:cNvSpPr>
            <a:spLocks noGrp="1"/>
          </p:cNvSpPr>
          <p:nvPr>
            <p:ph type="subTitle" idx="1"/>
          </p:nvPr>
        </p:nvSpPr>
        <p:spPr>
          <a:xfrm>
            <a:off x="6138006" y="5152957"/>
            <a:ext cx="5607906" cy="738130"/>
          </a:xfrm>
        </p:spPr>
        <p:txBody>
          <a:bodyPr>
            <a:normAutofit fontScale="85000" lnSpcReduction="20000"/>
          </a:bodyPr>
          <a:lstStyle/>
          <a:p>
            <a:pPr algn="l">
              <a:spcAft>
                <a:spcPts val="600"/>
              </a:spcAft>
            </a:pPr>
            <a:r>
              <a:rPr lang="es-ES" dirty="0">
                <a:solidFill>
                  <a:srgbClr val="EFEDE3"/>
                </a:solidFill>
              </a:rPr>
              <a:t>Presentado por </a:t>
            </a:r>
          </a:p>
          <a:p>
            <a:pPr algn="l">
              <a:spcAft>
                <a:spcPts val="600"/>
              </a:spcAft>
            </a:pPr>
            <a:r>
              <a:rPr lang="es-ES" dirty="0">
                <a:solidFill>
                  <a:srgbClr val="EFEDE3"/>
                </a:solidFill>
              </a:rPr>
              <a:t>                            Laura Potes</a:t>
            </a:r>
            <a:endParaRPr lang="es-CO" dirty="0">
              <a:solidFill>
                <a:srgbClr val="EFEDE3"/>
              </a:solidFill>
            </a:endParaRPr>
          </a:p>
        </p:txBody>
      </p:sp>
      <p:sp>
        <p:nvSpPr>
          <p:cNvPr id="7" name="Subtítulo 2">
            <a:extLst>
              <a:ext uri="{FF2B5EF4-FFF2-40B4-BE49-F238E27FC236}">
                <a16:creationId xmlns:a16="http://schemas.microsoft.com/office/drawing/2014/main" id="{BC0684F1-267C-C8D4-8814-A192148639E0}"/>
              </a:ext>
            </a:extLst>
          </p:cNvPr>
          <p:cNvSpPr txBox="1">
            <a:spLocks/>
          </p:cNvSpPr>
          <p:nvPr/>
        </p:nvSpPr>
        <p:spPr>
          <a:xfrm>
            <a:off x="5412340" y="325094"/>
            <a:ext cx="5607906" cy="738130"/>
          </a:xfrm>
          <a:prstGeom prst="rect">
            <a:avLst/>
          </a:prstGeom>
        </p:spPr>
        <p:txBody>
          <a:bodyPr vert="horz" lIns="91440" tIns="45720" rIns="91440" bIns="45720" rtlCol="0">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pPr algn="l">
              <a:spcAft>
                <a:spcPts val="600"/>
              </a:spcAft>
            </a:pPr>
            <a:r>
              <a:rPr lang="es-ES" dirty="0">
                <a:solidFill>
                  <a:srgbClr val="EFEDE3"/>
                </a:solidFill>
              </a:rPr>
              <a:t>CODERHOUSE| Data Science</a:t>
            </a:r>
            <a:endParaRPr lang="es-CO" dirty="0">
              <a:solidFill>
                <a:srgbClr val="EFEDE3"/>
              </a:solidFill>
            </a:endParaRPr>
          </a:p>
        </p:txBody>
      </p:sp>
    </p:spTree>
    <p:extLst>
      <p:ext uri="{BB962C8B-B14F-4D97-AF65-F5344CB8AC3E}">
        <p14:creationId xmlns:p14="http://schemas.microsoft.com/office/powerpoint/2010/main" val="199676217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3">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63875A2-A94F-1FF9-D171-823A329AD608}"/>
              </a:ext>
            </a:extLst>
          </p:cNvPr>
          <p:cNvSpPr>
            <a:spLocks noGrp="1"/>
          </p:cNvSpPr>
          <p:nvPr>
            <p:ph type="title"/>
          </p:nvPr>
        </p:nvSpPr>
        <p:spPr>
          <a:xfrm>
            <a:off x="8471424" y="1110882"/>
            <a:ext cx="3053039" cy="1060817"/>
          </a:xfrm>
        </p:spPr>
        <p:txBody>
          <a:bodyPr anchor="b">
            <a:normAutofit/>
          </a:bodyPr>
          <a:lstStyle/>
          <a:p>
            <a:r>
              <a:rPr lang="es-ES" sz="2800"/>
              <a:t>INDICE</a:t>
            </a:r>
            <a:endParaRPr lang="es-CO" sz="2800"/>
          </a:p>
        </p:txBody>
      </p:sp>
      <p:pic>
        <p:nvPicPr>
          <p:cNvPr id="7" name="Imagen 6" descr="Mano de una persona&#10;&#10;Descripción generada automáticamente con confianza media">
            <a:extLst>
              <a:ext uri="{FF2B5EF4-FFF2-40B4-BE49-F238E27FC236}">
                <a16:creationId xmlns:a16="http://schemas.microsoft.com/office/drawing/2014/main" id="{BC4B8BD8-AA7D-2B48-E996-9AF15841519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4275" y="1125998"/>
            <a:ext cx="6900380" cy="4606003"/>
          </a:xfrm>
          <a:prstGeom prst="rect">
            <a:avLst/>
          </a:prstGeom>
        </p:spPr>
      </p:pic>
      <p:sp>
        <p:nvSpPr>
          <p:cNvPr id="3" name="Marcador de contenido 2">
            <a:extLst>
              <a:ext uri="{FF2B5EF4-FFF2-40B4-BE49-F238E27FC236}">
                <a16:creationId xmlns:a16="http://schemas.microsoft.com/office/drawing/2014/main" id="{94584273-1865-8EA1-AD93-41E92FEE803A}"/>
              </a:ext>
            </a:extLst>
          </p:cNvPr>
          <p:cNvSpPr>
            <a:spLocks noGrp="1"/>
          </p:cNvSpPr>
          <p:nvPr>
            <p:ph idx="1"/>
          </p:nvPr>
        </p:nvSpPr>
        <p:spPr>
          <a:xfrm>
            <a:off x="8471423" y="2286000"/>
            <a:ext cx="3053039" cy="3931920"/>
          </a:xfrm>
        </p:spPr>
        <p:txBody>
          <a:bodyPr>
            <a:normAutofit/>
          </a:bodyPr>
          <a:lstStyle/>
          <a:p>
            <a:r>
              <a:rPr lang="es-ES" sz="1600"/>
              <a:t>ABSTRACTO</a:t>
            </a:r>
          </a:p>
          <a:p>
            <a:r>
              <a:rPr lang="es-ES" sz="1600"/>
              <a:t>OBJETIVO DEL MODELO</a:t>
            </a:r>
          </a:p>
          <a:p>
            <a:r>
              <a:rPr lang="es-ES" sz="1600"/>
              <a:t>PREGUNTA COMERCIAL</a:t>
            </a:r>
          </a:p>
          <a:p>
            <a:r>
              <a:rPr lang="es-ES" sz="1600"/>
              <a:t>HIPOTESIS</a:t>
            </a:r>
          </a:p>
          <a:p>
            <a:r>
              <a:rPr lang="es-ES" sz="1600"/>
              <a:t>CONTEXTO COMERCIAL</a:t>
            </a:r>
          </a:p>
          <a:p>
            <a:r>
              <a:rPr lang="es-ES" sz="1600"/>
              <a:t>HALLAZGOS EDA</a:t>
            </a:r>
          </a:p>
          <a:p>
            <a:r>
              <a:rPr lang="es-ES" sz="1600"/>
              <a:t>MODELO MACHINE LEARNING</a:t>
            </a:r>
          </a:p>
          <a:p>
            <a:r>
              <a:rPr lang="es-ES" sz="1600"/>
              <a:t>CONCLUSIONES</a:t>
            </a:r>
            <a:endParaRPr lang="es-CO" sz="1600"/>
          </a:p>
        </p:txBody>
      </p:sp>
      <p:sp>
        <p:nvSpPr>
          <p:cNvPr id="16"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6902893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C159B63-C56D-4E4E-8B07-40A1346DC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00B7752-6B41-00DF-6C47-09C67462D073}"/>
              </a:ext>
            </a:extLst>
          </p:cNvPr>
          <p:cNvSpPr>
            <a:spLocks noGrp="1"/>
          </p:cNvSpPr>
          <p:nvPr>
            <p:ph type="title"/>
          </p:nvPr>
        </p:nvSpPr>
        <p:spPr>
          <a:xfrm>
            <a:off x="967902" y="1194180"/>
            <a:ext cx="3523938" cy="5020353"/>
          </a:xfrm>
        </p:spPr>
        <p:txBody>
          <a:bodyPr>
            <a:normAutofit/>
          </a:bodyPr>
          <a:lstStyle/>
          <a:p>
            <a:r>
              <a:rPr lang="es-ES" dirty="0"/>
              <a:t>ABSTRACTO</a:t>
            </a:r>
            <a:endParaRPr lang="es-CO" dirty="0"/>
          </a:p>
        </p:txBody>
      </p:sp>
      <p:sp>
        <p:nvSpPr>
          <p:cNvPr id="10" name="Rectangle 9">
            <a:extLst>
              <a:ext uri="{FF2B5EF4-FFF2-40B4-BE49-F238E27FC236}">
                <a16:creationId xmlns:a16="http://schemas.microsoft.com/office/drawing/2014/main" id="{27DEF201-077E-444A-A3F0-66E142535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contenido 2">
            <a:extLst>
              <a:ext uri="{FF2B5EF4-FFF2-40B4-BE49-F238E27FC236}">
                <a16:creationId xmlns:a16="http://schemas.microsoft.com/office/drawing/2014/main" id="{66CF1A1C-8FE5-B0CE-EAE9-1F0FC60B8C99}"/>
              </a:ext>
            </a:extLst>
          </p:cNvPr>
          <p:cNvSpPr>
            <a:spLocks noGrp="1"/>
          </p:cNvSpPr>
          <p:nvPr>
            <p:ph idx="1"/>
          </p:nvPr>
        </p:nvSpPr>
        <p:spPr>
          <a:xfrm>
            <a:off x="5109251" y="2136714"/>
            <a:ext cx="6114847" cy="5020353"/>
          </a:xfrm>
        </p:spPr>
        <p:txBody>
          <a:bodyPr>
            <a:normAutofit/>
          </a:bodyPr>
          <a:lstStyle/>
          <a:p>
            <a:pPr marL="0" indent="0">
              <a:buNone/>
            </a:pPr>
            <a:r>
              <a:rPr lang="es-ES" b="0" i="0" dirty="0">
                <a:effectLst/>
                <a:latin typeface="Roboto" panose="02000000000000000000" pitchFamily="2" charset="0"/>
              </a:rPr>
              <a:t>En esta investigación, se utiliza un conjunto de datos obtenido del registro civil de la ciudad de Xalapa, México, el cual abarca un período de 15 años (2000-2015) y contiene registros de más de 4,900 divorcios. Este conjunto de datos es particularmente interesante, ya que incluye información sensible, como las fechas de nacimiento de los divorciados, que generalmente no se encuentra disponible en conjuntos de datos públicos.</a:t>
            </a:r>
          </a:p>
          <a:p>
            <a:endParaRPr lang="es-CO" dirty="0"/>
          </a:p>
        </p:txBody>
      </p:sp>
    </p:spTree>
    <p:extLst>
      <p:ext uri="{BB962C8B-B14F-4D97-AF65-F5344CB8AC3E}">
        <p14:creationId xmlns:p14="http://schemas.microsoft.com/office/powerpoint/2010/main" val="3261467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2DFFC-4DCC-48EE-B781-94D04B95F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81F4F8E9-5EC9-61C3-F656-6E773291F41D}"/>
              </a:ext>
            </a:extLst>
          </p:cNvPr>
          <p:cNvSpPr>
            <a:spLocks noGrp="1"/>
          </p:cNvSpPr>
          <p:nvPr>
            <p:ph type="title"/>
          </p:nvPr>
        </p:nvSpPr>
        <p:spPr>
          <a:xfrm>
            <a:off x="640081" y="791570"/>
            <a:ext cx="4018839" cy="5262390"/>
          </a:xfrm>
        </p:spPr>
        <p:txBody>
          <a:bodyPr anchor="ctr">
            <a:normAutofit/>
          </a:bodyPr>
          <a:lstStyle/>
          <a:p>
            <a:pPr algn="r"/>
            <a:r>
              <a:rPr lang="es-ES" sz="5400">
                <a:solidFill>
                  <a:schemeClr val="bg2"/>
                </a:solidFill>
              </a:rPr>
              <a:t>OBJETIVO DEL MODELO</a:t>
            </a:r>
            <a:endParaRPr lang="es-CO" sz="5400">
              <a:solidFill>
                <a:schemeClr val="bg2"/>
              </a:solidFill>
            </a:endParaRPr>
          </a:p>
        </p:txBody>
      </p:sp>
      <p:sp>
        <p:nvSpPr>
          <p:cNvPr id="10" name="Rectangle 9">
            <a:extLst>
              <a:ext uri="{FF2B5EF4-FFF2-40B4-BE49-F238E27FC236}">
                <a16:creationId xmlns:a16="http://schemas.microsoft.com/office/drawing/2014/main" id="{18B8B265-E68C-4B64-9238-781F0102C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contenido 2">
            <a:extLst>
              <a:ext uri="{FF2B5EF4-FFF2-40B4-BE49-F238E27FC236}">
                <a16:creationId xmlns:a16="http://schemas.microsoft.com/office/drawing/2014/main" id="{B5C99CCC-879A-999B-804B-384C3F433A77}"/>
              </a:ext>
            </a:extLst>
          </p:cNvPr>
          <p:cNvSpPr>
            <a:spLocks noGrp="1"/>
          </p:cNvSpPr>
          <p:nvPr>
            <p:ph idx="1"/>
          </p:nvPr>
        </p:nvSpPr>
        <p:spPr>
          <a:xfrm>
            <a:off x="6176720" y="791570"/>
            <a:ext cx="4892308" cy="5262390"/>
          </a:xfrm>
        </p:spPr>
        <p:txBody>
          <a:bodyPr anchor="ctr">
            <a:normAutofit/>
          </a:bodyPr>
          <a:lstStyle/>
          <a:p>
            <a:pPr marL="0" indent="0">
              <a:buNone/>
            </a:pPr>
            <a:r>
              <a:rPr lang="es-ES" sz="1800" b="1" i="0" dirty="0">
                <a:effectLst/>
                <a:latin typeface="Roboto" panose="02000000000000000000" pitchFamily="2" charset="0"/>
              </a:rPr>
              <a:t>El objetivo principal</a:t>
            </a:r>
            <a:r>
              <a:rPr lang="es-ES" sz="1800" b="0" i="0" dirty="0">
                <a:effectLst/>
                <a:latin typeface="Roboto" panose="02000000000000000000" pitchFamily="2" charset="0"/>
              </a:rPr>
              <a:t> de esta investigación es analizar y predecir diferentes aspectos relacionados con los divorcios en la ciudad de Xalapa. Para ello, se plantean varias hipótesis.</a:t>
            </a:r>
          </a:p>
          <a:p>
            <a:pPr marL="0" indent="0">
              <a:buNone/>
            </a:pPr>
            <a:r>
              <a:rPr lang="es-ES" sz="1800" b="0" i="0" dirty="0">
                <a:effectLst/>
                <a:latin typeface="Roboto" panose="02000000000000000000" pitchFamily="2" charset="0"/>
              </a:rPr>
              <a:t>Para llevar a cabo esta investigación, se aplicarán técnicas de análisis de datos y modelado estadístico al conjunto de datos disponible. Se analizarán las relaciones entre las variables y se buscarán patrones que permitan evaluar la validez de las hipótesis planteadas.</a:t>
            </a:r>
          </a:p>
          <a:p>
            <a:pPr marL="0" indent="0">
              <a:buNone/>
            </a:pPr>
            <a:r>
              <a:rPr lang="es-ES" sz="1800" b="0" i="0" dirty="0">
                <a:effectLst/>
                <a:latin typeface="Roboto" panose="02000000000000000000" pitchFamily="2" charset="0"/>
              </a:rPr>
              <a:t>Los resultados de esta investigación podrían tener implicaciones significativas en el diseño de políticas públicas y programas de apoyo a las parejas. También podrían contribuir al desarrollo de estrategias efectivas para promover la estabilidad matrimonial y prevenir el divorcio en la sociedad mexicana.</a:t>
            </a:r>
          </a:p>
          <a:p>
            <a:endParaRPr lang="es-CO" sz="1800" dirty="0"/>
          </a:p>
        </p:txBody>
      </p:sp>
    </p:spTree>
    <p:extLst>
      <p:ext uri="{BB962C8B-B14F-4D97-AF65-F5344CB8AC3E}">
        <p14:creationId xmlns:p14="http://schemas.microsoft.com/office/powerpoint/2010/main" val="1390513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2BBF0B-E5E2-87F3-5A0D-64E44D5AB030}"/>
              </a:ext>
            </a:extLst>
          </p:cNvPr>
          <p:cNvSpPr>
            <a:spLocks noGrp="1"/>
          </p:cNvSpPr>
          <p:nvPr>
            <p:ph type="title"/>
          </p:nvPr>
        </p:nvSpPr>
        <p:spPr/>
        <p:txBody>
          <a:bodyPr/>
          <a:lstStyle/>
          <a:p>
            <a:r>
              <a:rPr lang="es-ES" dirty="0"/>
              <a:t>HIPÓTESIS</a:t>
            </a:r>
            <a:endParaRPr lang="es-CO" dirty="0"/>
          </a:p>
        </p:txBody>
      </p:sp>
      <p:sp>
        <p:nvSpPr>
          <p:cNvPr id="3" name="Marcador de contenido 2">
            <a:extLst>
              <a:ext uri="{FF2B5EF4-FFF2-40B4-BE49-F238E27FC236}">
                <a16:creationId xmlns:a16="http://schemas.microsoft.com/office/drawing/2014/main" id="{6D1AFFCB-DA3D-011F-A212-8EA52F9D5739}"/>
              </a:ext>
            </a:extLst>
          </p:cNvPr>
          <p:cNvSpPr>
            <a:spLocks noGrp="1"/>
          </p:cNvSpPr>
          <p:nvPr>
            <p:ph idx="1"/>
          </p:nvPr>
        </p:nvSpPr>
        <p:spPr/>
        <p:txBody>
          <a:bodyPr/>
          <a:lstStyle/>
          <a:p>
            <a:pPr marL="0" indent="0" algn="l">
              <a:buNone/>
            </a:pPr>
            <a:r>
              <a:rPr lang="es-ES" b="0" i="0" dirty="0">
                <a:solidFill>
                  <a:srgbClr val="212121"/>
                </a:solidFill>
                <a:effectLst/>
                <a:latin typeface="Roboto" panose="02000000000000000000" pitchFamily="2" charset="0"/>
              </a:rPr>
              <a:t>1) Existe una relación entre la disparidad en los ingresos de hombres y mujeres y la tendencia al divorcio.</a:t>
            </a:r>
          </a:p>
          <a:p>
            <a:pPr marL="0" indent="0" algn="l">
              <a:buNone/>
            </a:pPr>
            <a:r>
              <a:rPr lang="es-ES" b="0" i="0" dirty="0">
                <a:solidFill>
                  <a:srgbClr val="212121"/>
                </a:solidFill>
                <a:effectLst/>
                <a:latin typeface="Roboto" panose="02000000000000000000" pitchFamily="2" charset="0"/>
              </a:rPr>
              <a:t>2) El nivel de ingresos y la actividad laboral pueden influir en la duración del matrimonio.</a:t>
            </a:r>
          </a:p>
          <a:p>
            <a:pPr marL="0" indent="0" algn="l">
              <a:buNone/>
            </a:pPr>
            <a:r>
              <a:rPr lang="es-ES" b="0" i="0" dirty="0">
                <a:solidFill>
                  <a:srgbClr val="212121"/>
                </a:solidFill>
                <a:effectLst/>
                <a:latin typeface="Roboto" panose="02000000000000000000" pitchFamily="2" charset="0"/>
              </a:rPr>
              <a:t>3) El nivel de escolaridad puede influir en la tendencia al divorcio tanto en hombres como en mujeres.</a:t>
            </a:r>
          </a:p>
          <a:p>
            <a:pPr marL="0" indent="0" algn="l">
              <a:buNone/>
            </a:pPr>
            <a:r>
              <a:rPr lang="es-ES" b="0" i="0" dirty="0">
                <a:solidFill>
                  <a:srgbClr val="212121"/>
                </a:solidFill>
                <a:effectLst/>
                <a:latin typeface="Roboto" panose="02000000000000000000" pitchFamily="2" charset="0"/>
              </a:rPr>
              <a:t>4) La presencia de hijos puede actuar como un factor de estabilidad en la relación de pareja y disminuir la probabilidad de divorcio.</a:t>
            </a:r>
          </a:p>
          <a:p>
            <a:endParaRPr lang="es-CO" dirty="0"/>
          </a:p>
        </p:txBody>
      </p:sp>
    </p:spTree>
    <p:extLst>
      <p:ext uri="{BB962C8B-B14F-4D97-AF65-F5344CB8AC3E}">
        <p14:creationId xmlns:p14="http://schemas.microsoft.com/office/powerpoint/2010/main" val="2374455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A75F4A0-FEAF-4F1B-9C48-7688BF9D4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1CA9369-C6D2-D07C-2395-3765C87649EC}"/>
              </a:ext>
            </a:extLst>
          </p:cNvPr>
          <p:cNvSpPr>
            <a:spLocks noGrp="1"/>
          </p:cNvSpPr>
          <p:nvPr>
            <p:ph type="title"/>
          </p:nvPr>
        </p:nvSpPr>
        <p:spPr>
          <a:xfrm>
            <a:off x="1105469" y="5423537"/>
            <a:ext cx="9867331" cy="868081"/>
          </a:xfrm>
        </p:spPr>
        <p:txBody>
          <a:bodyPr anchor="ctr">
            <a:normAutofit/>
          </a:bodyPr>
          <a:lstStyle/>
          <a:p>
            <a:r>
              <a:rPr lang="es-ES"/>
              <a:t>Contexto Comercial</a:t>
            </a:r>
            <a:endParaRPr lang="es-CO"/>
          </a:p>
        </p:txBody>
      </p:sp>
      <p:sp>
        <p:nvSpPr>
          <p:cNvPr id="17" name="Freeform: Shape 16">
            <a:extLst>
              <a:ext uri="{FF2B5EF4-FFF2-40B4-BE49-F238E27FC236}">
                <a16:creationId xmlns:a16="http://schemas.microsoft.com/office/drawing/2014/main" id="{F1EC79F3-0DE6-47BA-9C5C-039C54F4AC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730653" y="-921117"/>
            <a:ext cx="1756584" cy="4408488"/>
          </a:xfrm>
          <a:custGeom>
            <a:avLst/>
            <a:gdLst>
              <a:gd name="connsiteX0" fmla="*/ 1756584 w 1756584"/>
              <a:gd name="connsiteY0" fmla="*/ 4408488 h 4408488"/>
              <a:gd name="connsiteX1" fmla="*/ 1756584 w 1756584"/>
              <a:gd name="connsiteY1" fmla="*/ 0 h 4408488"/>
              <a:gd name="connsiteX2" fmla="*/ 1350810 w 1756584"/>
              <a:gd name="connsiteY2" fmla="*/ 0 h 4408488"/>
              <a:gd name="connsiteX3" fmla="*/ 1350810 w 1756584"/>
              <a:gd name="connsiteY3" fmla="*/ 4024068 h 4408488"/>
              <a:gd name="connsiteX4" fmla="*/ 0 w 1756584"/>
              <a:gd name="connsiteY4" fmla="*/ 4023445 h 4408488"/>
              <a:gd name="connsiteX5" fmla="*/ 0 w 1756584"/>
              <a:gd name="connsiteY5" fmla="*/ 4408488 h 440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56584" h="4408488">
                <a:moveTo>
                  <a:pt x="1756584" y="4408488"/>
                </a:moveTo>
                <a:lnTo>
                  <a:pt x="1756584" y="0"/>
                </a:lnTo>
                <a:lnTo>
                  <a:pt x="1350810" y="0"/>
                </a:lnTo>
                <a:lnTo>
                  <a:pt x="1350810" y="4024068"/>
                </a:lnTo>
                <a:lnTo>
                  <a:pt x="0" y="4023445"/>
                </a:lnTo>
                <a:lnTo>
                  <a:pt x="0" y="4408488"/>
                </a:lnTo>
                <a:close/>
              </a:path>
            </a:pathLst>
          </a:custGeom>
          <a:solidFill>
            <a:schemeClr val="tx2"/>
          </a:solidFill>
          <a:ln w="0">
            <a:noFill/>
            <a:prstDash val="solid"/>
            <a:round/>
            <a:headEnd/>
            <a:tailEnd/>
          </a:ln>
        </p:spPr>
        <p:txBody>
          <a:bodyPr wrap="square">
            <a:noAutofit/>
          </a:bodyPr>
          <a:lstStyle/>
          <a:p>
            <a:endParaRPr lang="en-US" dirty="0"/>
          </a:p>
        </p:txBody>
      </p:sp>
      <p:sp>
        <p:nvSpPr>
          <p:cNvPr id="19" name="Freeform: Shape 18">
            <a:extLst>
              <a:ext uri="{FF2B5EF4-FFF2-40B4-BE49-F238E27FC236}">
                <a16:creationId xmlns:a16="http://schemas.microsoft.com/office/drawing/2014/main" id="{C86C2B07-2A41-4CB1-9C51-F037AF417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8673443" y="2182330"/>
            <a:ext cx="1755930" cy="4408488"/>
          </a:xfrm>
          <a:custGeom>
            <a:avLst/>
            <a:gdLst>
              <a:gd name="connsiteX0" fmla="*/ 0 w 1755930"/>
              <a:gd name="connsiteY0" fmla="*/ 4023420 h 4408488"/>
              <a:gd name="connsiteX1" fmla="*/ 1 w 1755930"/>
              <a:gd name="connsiteY1" fmla="*/ 4408488 h 4408488"/>
              <a:gd name="connsiteX2" fmla="*/ 1755930 w 1755930"/>
              <a:gd name="connsiteY2" fmla="*/ 4408488 h 4408488"/>
              <a:gd name="connsiteX3" fmla="*/ 1755930 w 1755930"/>
              <a:gd name="connsiteY3" fmla="*/ 0 h 4408488"/>
              <a:gd name="connsiteX4" fmla="*/ 1350156 w 1755930"/>
              <a:gd name="connsiteY4" fmla="*/ 0 h 4408488"/>
              <a:gd name="connsiteX5" fmla="*/ 1350156 w 1755930"/>
              <a:gd name="connsiteY5" fmla="*/ 4023628 h 440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55930" h="4408488">
                <a:moveTo>
                  <a:pt x="0" y="4023420"/>
                </a:moveTo>
                <a:lnTo>
                  <a:pt x="1" y="4408488"/>
                </a:lnTo>
                <a:lnTo>
                  <a:pt x="1755930" y="4408488"/>
                </a:lnTo>
                <a:lnTo>
                  <a:pt x="1755930" y="0"/>
                </a:lnTo>
                <a:lnTo>
                  <a:pt x="1350156" y="0"/>
                </a:lnTo>
                <a:lnTo>
                  <a:pt x="1350156" y="4023628"/>
                </a:lnTo>
                <a:close/>
              </a:path>
            </a:pathLst>
          </a:custGeom>
          <a:solidFill>
            <a:schemeClr val="tx2"/>
          </a:solidFill>
          <a:ln w="0">
            <a:noFill/>
            <a:prstDash val="solid"/>
            <a:round/>
            <a:headEnd/>
            <a:tailEnd/>
          </a:ln>
        </p:spPr>
      </p:sp>
      <p:sp>
        <p:nvSpPr>
          <p:cNvPr id="3" name="Marcador de contenido 2">
            <a:extLst>
              <a:ext uri="{FF2B5EF4-FFF2-40B4-BE49-F238E27FC236}">
                <a16:creationId xmlns:a16="http://schemas.microsoft.com/office/drawing/2014/main" id="{AAC5CE88-DA97-EE3F-F94E-137D0F455DCC}"/>
              </a:ext>
            </a:extLst>
          </p:cNvPr>
          <p:cNvSpPr>
            <a:spLocks noGrp="1"/>
          </p:cNvSpPr>
          <p:nvPr>
            <p:ph idx="1"/>
          </p:nvPr>
        </p:nvSpPr>
        <p:spPr>
          <a:xfrm>
            <a:off x="1219201" y="1123486"/>
            <a:ext cx="9639868" cy="3516753"/>
          </a:xfrm>
        </p:spPr>
        <p:txBody>
          <a:bodyPr anchor="ctr">
            <a:normAutofit/>
          </a:bodyPr>
          <a:lstStyle/>
          <a:p>
            <a:r>
              <a:rPr lang="es-ES" b="0" i="0" dirty="0">
                <a:effectLst/>
                <a:latin typeface="Roboto" panose="02000000000000000000" pitchFamily="2" charset="0"/>
              </a:rPr>
              <a:t>En el contexto comercial y analítico del </a:t>
            </a:r>
            <a:r>
              <a:rPr lang="es-ES" b="0" i="0" dirty="0" err="1">
                <a:effectLst/>
                <a:latin typeface="Roboto" panose="02000000000000000000" pitchFamily="2" charset="0"/>
              </a:rPr>
              <a:t>dataset</a:t>
            </a:r>
            <a:r>
              <a:rPr lang="es-ES" b="0" i="0" dirty="0">
                <a:effectLst/>
                <a:latin typeface="Roboto" panose="02000000000000000000" pitchFamily="2" charset="0"/>
              </a:rPr>
              <a:t> de divorcios en Xalapa, México, hay varias variables que podrían resultar interesantes. Algunas variables potencialmente relevantes incluyen:</a:t>
            </a:r>
            <a:r>
              <a:rPr lang="es-CO" b="0" i="0" dirty="0">
                <a:effectLst/>
                <a:latin typeface="Roboto" panose="02000000000000000000" pitchFamily="2" charset="0"/>
              </a:rPr>
              <a:t> </a:t>
            </a:r>
            <a:r>
              <a:rPr lang="es-CO" b="1" i="0" dirty="0">
                <a:effectLst/>
                <a:latin typeface="Roboto" panose="02000000000000000000" pitchFamily="2" charset="0"/>
              </a:rPr>
              <a:t>Fecha de divorcio, fechas de nacimiento, Nacionalidad, ingreso mensual, ocupación, fecha de matrimonio, nivel educativo, estado laboral y número de hijos de la pareja.</a:t>
            </a:r>
            <a:endParaRPr lang="es-ES" b="1" i="0" dirty="0">
              <a:effectLst/>
              <a:latin typeface="Roboto" panose="02000000000000000000" pitchFamily="2" charset="0"/>
            </a:endParaRPr>
          </a:p>
        </p:txBody>
      </p:sp>
      <p:sp>
        <p:nvSpPr>
          <p:cNvPr id="21" name="Rectangle 20">
            <a:extLst>
              <a:ext uri="{FF2B5EF4-FFF2-40B4-BE49-F238E27FC236}">
                <a16:creationId xmlns:a16="http://schemas.microsoft.com/office/drawing/2014/main" id="{A3F67AAC-C977-4759-A5C8-6BC998F96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solidFill>
                <a:schemeClr val="bg1"/>
              </a:solidFill>
            </a:endParaRPr>
          </a:p>
        </p:txBody>
      </p:sp>
    </p:spTree>
    <p:extLst>
      <p:ext uri="{BB962C8B-B14F-4D97-AF65-F5344CB8AC3E}">
        <p14:creationId xmlns:p14="http://schemas.microsoft.com/office/powerpoint/2010/main" val="1835117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descr="Lupa resalta un rendimiento económico decreciente">
            <a:extLst>
              <a:ext uri="{FF2B5EF4-FFF2-40B4-BE49-F238E27FC236}">
                <a16:creationId xmlns:a16="http://schemas.microsoft.com/office/drawing/2014/main" id="{B0F0F293-C6B0-24BF-9E7F-10EAC22E50A7}"/>
              </a:ext>
            </a:extLst>
          </p:cNvPr>
          <p:cNvPicPr>
            <a:picLocks noChangeAspect="1"/>
          </p:cNvPicPr>
          <p:nvPr/>
        </p:nvPicPr>
        <p:blipFill rotWithShape="1">
          <a:blip r:embed="rId2"/>
          <a:srcRect t="1209" r="1" b="14500"/>
          <a:stretch/>
        </p:blipFill>
        <p:spPr>
          <a:xfrm>
            <a:off x="-1" y="10"/>
            <a:ext cx="12188652" cy="6857990"/>
          </a:xfrm>
          <a:prstGeom prst="rect">
            <a:avLst/>
          </a:prstGeom>
        </p:spPr>
      </p:pic>
      <p:sp>
        <p:nvSpPr>
          <p:cNvPr id="9" name="Rectangle 8">
            <a:extLst>
              <a:ext uri="{FF2B5EF4-FFF2-40B4-BE49-F238E27FC236}">
                <a16:creationId xmlns:a16="http://schemas.microsoft.com/office/drawing/2014/main" id="{BC46CD03-D076-40A3-9AA4-2B7BB288B1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 y="0"/>
            <a:ext cx="12192000" cy="6858000"/>
          </a:xfrm>
          <a:prstGeom prst="rect">
            <a:avLst/>
          </a:prstGeom>
          <a:gradFill flip="none" rotWithShape="1">
            <a:gsLst>
              <a:gs pos="30000">
                <a:schemeClr val="bg2">
                  <a:alpha val="75000"/>
                </a:schemeClr>
              </a:gs>
              <a:gs pos="100000">
                <a:schemeClr val="bg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84444D9-B54A-C7B8-845B-8A4FD30048D2}"/>
              </a:ext>
            </a:extLst>
          </p:cNvPr>
          <p:cNvSpPr>
            <a:spLocks noGrp="1"/>
          </p:cNvSpPr>
          <p:nvPr>
            <p:ph type="title"/>
          </p:nvPr>
        </p:nvSpPr>
        <p:spPr>
          <a:xfrm>
            <a:off x="1371600" y="685800"/>
            <a:ext cx="9601200" cy="1485900"/>
          </a:xfrm>
        </p:spPr>
        <p:txBody>
          <a:bodyPr>
            <a:normAutofit/>
          </a:bodyPr>
          <a:lstStyle/>
          <a:p>
            <a:r>
              <a:rPr lang="es-ES" dirty="0"/>
              <a:t>HALLAZGOS EDA</a:t>
            </a:r>
            <a:endParaRPr lang="es-CO" dirty="0"/>
          </a:p>
        </p:txBody>
      </p:sp>
      <p:sp>
        <p:nvSpPr>
          <p:cNvPr id="11" name="Rectangle 10">
            <a:extLst>
              <a:ext uri="{FF2B5EF4-FFF2-40B4-BE49-F238E27FC236}">
                <a16:creationId xmlns:a16="http://schemas.microsoft.com/office/drawing/2014/main" id="{88D28697-83F7-4C09-A9B2-6CAA588556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Marcador de contenido 2">
            <a:extLst>
              <a:ext uri="{FF2B5EF4-FFF2-40B4-BE49-F238E27FC236}">
                <a16:creationId xmlns:a16="http://schemas.microsoft.com/office/drawing/2014/main" id="{8F7967D6-B29C-270D-E9B2-26B4875AD934}"/>
              </a:ext>
            </a:extLst>
          </p:cNvPr>
          <p:cNvSpPr>
            <a:spLocks noGrp="1"/>
          </p:cNvSpPr>
          <p:nvPr>
            <p:ph idx="1"/>
          </p:nvPr>
        </p:nvSpPr>
        <p:spPr>
          <a:xfrm>
            <a:off x="1203960" y="1828800"/>
            <a:ext cx="9784080" cy="3886200"/>
          </a:xfrm>
        </p:spPr>
        <p:txBody>
          <a:bodyPr>
            <a:noAutofit/>
          </a:bodyPr>
          <a:lstStyle/>
          <a:p>
            <a:pPr>
              <a:buFont typeface="+mj-lt"/>
              <a:buAutoNum type="arabicPeriod"/>
            </a:pPr>
            <a:r>
              <a:rPr lang="es-ES" b="0" i="0" dirty="0">
                <a:effectLst/>
                <a:latin typeface="Roboto" panose="02000000000000000000" pitchFamily="2" charset="0"/>
                <a:ea typeface="Roboto" panose="02000000000000000000" pitchFamily="2" charset="0"/>
                <a:cs typeface="Roboto" panose="02000000000000000000" pitchFamily="2" charset="0"/>
              </a:rPr>
              <a:t>El análisis de los niveles de ingreso de hombres y mujeres a lo largo de los años sugiere una posible influencia en las tendencias de divorcio.</a:t>
            </a:r>
          </a:p>
          <a:p>
            <a:pPr>
              <a:buFont typeface="+mj-lt"/>
              <a:buAutoNum type="arabicPeriod"/>
            </a:pPr>
            <a:r>
              <a:rPr lang="es-ES" b="0" i="0" dirty="0">
                <a:effectLst/>
                <a:latin typeface="Roboto" panose="02000000000000000000" pitchFamily="2" charset="0"/>
                <a:ea typeface="Roboto" panose="02000000000000000000" pitchFamily="2" charset="0"/>
                <a:cs typeface="Roboto" panose="02000000000000000000" pitchFamily="2" charset="0"/>
              </a:rPr>
              <a:t>El aumento significativo de divorcios entre 2010 y 2012 podría estar relacionado con la crisis económica de 2008, mientras que la disminución posterior podría deberse a factores económicos y financieros.</a:t>
            </a:r>
          </a:p>
          <a:p>
            <a:pPr>
              <a:buFont typeface="+mj-lt"/>
              <a:buAutoNum type="arabicPeriod"/>
            </a:pPr>
            <a:r>
              <a:rPr lang="es-ES" b="0" i="0" dirty="0">
                <a:effectLst/>
                <a:latin typeface="Roboto" panose="02000000000000000000" pitchFamily="2" charset="0"/>
                <a:ea typeface="Roboto" panose="02000000000000000000" pitchFamily="2" charset="0"/>
                <a:cs typeface="Roboto" panose="02000000000000000000" pitchFamily="2" charset="0"/>
              </a:rPr>
              <a:t>El número de hijos en un matrimonio puede influir en la probabilidad de divorcio, con parejas sin hijos o con pocos hijos mostrando una mayor tendencia a divorciarse.</a:t>
            </a:r>
          </a:p>
          <a:p>
            <a:pPr>
              <a:buFont typeface="+mj-lt"/>
              <a:buAutoNum type="arabicPeriod"/>
            </a:pPr>
            <a:r>
              <a:rPr lang="es-ES" b="0" i="0" dirty="0">
                <a:effectLst/>
                <a:latin typeface="Roboto" panose="02000000000000000000" pitchFamily="2" charset="0"/>
                <a:ea typeface="Roboto" panose="02000000000000000000" pitchFamily="2" charset="0"/>
                <a:cs typeface="Roboto" panose="02000000000000000000" pitchFamily="2" charset="0"/>
              </a:rPr>
              <a:t>Las profesiones, especialmente para mujeres, pueden afectar las tasas de divorcio, lo que sugiere un posible vínculo entre el nivel educativo y la estabilidad matrimonial.</a:t>
            </a:r>
          </a:p>
          <a:p>
            <a:pPr>
              <a:buFont typeface="+mj-lt"/>
              <a:buAutoNum type="arabicPeriod"/>
            </a:pPr>
            <a:r>
              <a:rPr lang="es-ES" b="0" i="0" dirty="0">
                <a:effectLst/>
                <a:latin typeface="Roboto" panose="02000000000000000000" pitchFamily="2" charset="0"/>
                <a:ea typeface="Roboto" panose="02000000000000000000" pitchFamily="2" charset="0"/>
                <a:cs typeface="Roboto" panose="02000000000000000000" pitchFamily="2" charset="0"/>
              </a:rPr>
              <a:t>Las edades alrededor de 30 y 40 años son momentos críticos para el divorcio, y la estabilidad matrimonial tiende a disminuir a medida que las parejas envejecen.</a:t>
            </a:r>
          </a:p>
          <a:p>
            <a:endParaRPr lang="es-CO" dirty="0"/>
          </a:p>
        </p:txBody>
      </p:sp>
    </p:spTree>
    <p:extLst>
      <p:ext uri="{BB962C8B-B14F-4D97-AF65-F5344CB8AC3E}">
        <p14:creationId xmlns:p14="http://schemas.microsoft.com/office/powerpoint/2010/main" val="3430819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2812C54-7AEF-4ABB-826E-221F51CB0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423D7AC-0DA0-EB02-05DF-763EB089E56B}"/>
              </a:ext>
            </a:extLst>
          </p:cNvPr>
          <p:cNvSpPr>
            <a:spLocks noGrp="1"/>
          </p:cNvSpPr>
          <p:nvPr>
            <p:ph type="title"/>
          </p:nvPr>
        </p:nvSpPr>
        <p:spPr>
          <a:xfrm>
            <a:off x="3363864" y="685800"/>
            <a:ext cx="7705164" cy="1485900"/>
          </a:xfrm>
        </p:spPr>
        <p:txBody>
          <a:bodyPr>
            <a:normAutofit/>
          </a:bodyPr>
          <a:lstStyle/>
          <a:p>
            <a:r>
              <a:rPr lang="es-ES" dirty="0"/>
              <a:t>MODELO DE MACHINE LEARNING</a:t>
            </a:r>
            <a:endParaRPr lang="es-CO" dirty="0"/>
          </a:p>
        </p:txBody>
      </p:sp>
      <p:sp>
        <p:nvSpPr>
          <p:cNvPr id="18" name="Rectangle 17">
            <a:extLst>
              <a:ext uri="{FF2B5EF4-FFF2-40B4-BE49-F238E27FC236}">
                <a16:creationId xmlns:a16="http://schemas.microsoft.com/office/drawing/2014/main" id="{891F40E4-8A76-44CF-91EC-9073673526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6"/>
            <a:ext cx="304441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a:extLst>
              <a:ext uri="{FF2B5EF4-FFF2-40B4-BE49-F238E27FC236}">
                <a16:creationId xmlns:a16="http://schemas.microsoft.com/office/drawing/2014/main" id="{72171013-D973-4187-9CF2-EE098EEF8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81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contenido 2">
            <a:extLst>
              <a:ext uri="{FF2B5EF4-FFF2-40B4-BE49-F238E27FC236}">
                <a16:creationId xmlns:a16="http://schemas.microsoft.com/office/drawing/2014/main" id="{42D6D8FD-BB7A-232C-BC50-9365EAC5A3F0}"/>
              </a:ext>
            </a:extLst>
          </p:cNvPr>
          <p:cNvSpPr>
            <a:spLocks noGrp="1"/>
          </p:cNvSpPr>
          <p:nvPr>
            <p:ph idx="1"/>
          </p:nvPr>
        </p:nvSpPr>
        <p:spPr>
          <a:xfrm>
            <a:off x="3363864" y="2286000"/>
            <a:ext cx="7705164" cy="3581400"/>
          </a:xfrm>
        </p:spPr>
        <p:txBody>
          <a:bodyPr>
            <a:normAutofit/>
          </a:bodyPr>
          <a:lstStyle/>
          <a:p>
            <a:pPr marL="0" indent="0">
              <a:buNone/>
            </a:pPr>
            <a:r>
              <a:rPr lang="es-ES" b="0" i="0" dirty="0">
                <a:effectLst/>
                <a:latin typeface="Roboto" panose="02000000000000000000" pitchFamily="2" charset="0"/>
                <a:ea typeface="Roboto" panose="02000000000000000000" pitchFamily="2" charset="0"/>
                <a:cs typeface="Roboto" panose="02000000000000000000" pitchFamily="2" charset="0"/>
              </a:rPr>
              <a:t>Se utilizó el modelo de regresión múltiple en </a:t>
            </a:r>
            <a:r>
              <a:rPr lang="es-ES" dirty="0">
                <a:latin typeface="Roboto" panose="02000000000000000000" pitchFamily="2" charset="0"/>
                <a:ea typeface="Roboto" panose="02000000000000000000" pitchFamily="2" charset="0"/>
                <a:cs typeface="Roboto" panose="02000000000000000000" pitchFamily="2" charset="0"/>
              </a:rPr>
              <a:t>la</a:t>
            </a:r>
            <a:r>
              <a:rPr lang="es-ES" b="0" i="0" dirty="0">
                <a:effectLst/>
                <a:latin typeface="Roboto" panose="02000000000000000000" pitchFamily="2" charset="0"/>
                <a:ea typeface="Roboto" panose="02000000000000000000" pitchFamily="2" charset="0"/>
                <a:cs typeface="Roboto" panose="02000000000000000000" pitchFamily="2" charset="0"/>
              </a:rPr>
              <a:t> investigación sobre los años de matrimonio en parejas debido a varias razones clave. Primero, al examinar las gráficas de dispersión entre las variables independientes y la variable dependiente (años de matrimonio), se puede notar una clara relación lineal entre ellas. Esta observación llevó a considerar la regresión múltiple como el enfoque adecuado, ya que  permitiría analizar cómo diferentes variables influyen conjuntamente en los años de matrimonio.</a:t>
            </a:r>
            <a:endParaRPr lang="es-CO"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083523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07FB983C-E7B9-2A10-7A00-CB3B2C39AF77}"/>
              </a:ext>
            </a:extLst>
          </p:cNvPr>
          <p:cNvSpPr>
            <a:spLocks noGrp="1"/>
          </p:cNvSpPr>
          <p:nvPr>
            <p:ph type="title"/>
          </p:nvPr>
        </p:nvSpPr>
        <p:spPr>
          <a:xfrm>
            <a:off x="7464747" y="422564"/>
            <a:ext cx="4052340" cy="1485900"/>
          </a:xfrm>
        </p:spPr>
        <p:txBody>
          <a:bodyPr vert="horz" lIns="91440" tIns="45720" rIns="91440" bIns="45720" rtlCol="0" anchor="t">
            <a:normAutofit/>
          </a:bodyPr>
          <a:lstStyle/>
          <a:p>
            <a:r>
              <a:rPr lang="en-US" dirty="0"/>
              <a:t>CONCLUSIONES</a:t>
            </a:r>
          </a:p>
        </p:txBody>
      </p:sp>
      <p:sp>
        <p:nvSpPr>
          <p:cNvPr id="22" name="Rectangle 21">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Marcador de contenido 5" descr="Stock market quotes on screen in city">
            <a:extLst>
              <a:ext uri="{FF2B5EF4-FFF2-40B4-BE49-F238E27FC236}">
                <a16:creationId xmlns:a16="http://schemas.microsoft.com/office/drawing/2014/main" id="{05E6BD07-6CF3-EE69-7C8C-C3796F4DA5C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023562" y="1379031"/>
            <a:ext cx="5363384" cy="3779897"/>
          </a:xfrm>
          <a:prstGeom prst="rect">
            <a:avLst/>
          </a:prstGeom>
        </p:spPr>
      </p:pic>
      <p:sp>
        <p:nvSpPr>
          <p:cNvPr id="3" name="Marcador de contenido 2">
            <a:extLst>
              <a:ext uri="{FF2B5EF4-FFF2-40B4-BE49-F238E27FC236}">
                <a16:creationId xmlns:a16="http://schemas.microsoft.com/office/drawing/2014/main" id="{0B0796B2-BBEB-2BDE-24EE-BFC7837A1EEE}"/>
              </a:ext>
            </a:extLst>
          </p:cNvPr>
          <p:cNvSpPr>
            <a:spLocks noGrp="1"/>
          </p:cNvSpPr>
          <p:nvPr>
            <p:ph sz="half" idx="1"/>
          </p:nvPr>
        </p:nvSpPr>
        <p:spPr>
          <a:xfrm>
            <a:off x="6858001" y="1379031"/>
            <a:ext cx="4659086" cy="4488369"/>
          </a:xfrm>
        </p:spPr>
        <p:txBody>
          <a:bodyPr vert="horz" lIns="91440" tIns="45720" rIns="91440" bIns="45720" rtlCol="0">
            <a:normAutofit/>
          </a:bodyPr>
          <a:lstStyle/>
          <a:p>
            <a:pPr>
              <a:buFont typeface="Franklin Gothic Book" panose="020B0503020102020204" pitchFamily="34" charset="0"/>
              <a:buAutoNum type="arabicPeriod"/>
            </a:pPr>
            <a:r>
              <a:rPr lang="en-US" b="0" i="0" dirty="0">
                <a:effectLst/>
                <a:latin typeface="Roboto" panose="02000000000000000000" pitchFamily="2" charset="0"/>
                <a:ea typeface="Roboto" panose="02000000000000000000" pitchFamily="2" charset="0"/>
                <a:cs typeface="Roboto" panose="02000000000000000000" pitchFamily="2" charset="0"/>
              </a:rPr>
              <a:t>La variable "El </a:t>
            </a:r>
            <a:r>
              <a:rPr lang="en-US" b="0" i="0" dirty="0" err="1">
                <a:effectLst/>
                <a:latin typeface="Roboto" panose="02000000000000000000" pitchFamily="2" charset="0"/>
                <a:ea typeface="Roboto" panose="02000000000000000000" pitchFamily="2" charset="0"/>
                <a:cs typeface="Roboto" panose="02000000000000000000" pitchFamily="2" charset="0"/>
              </a:rPr>
              <a:t>trabajo</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profesión</a:t>
            </a:r>
            <a:r>
              <a:rPr lang="en-US" b="0" i="0" dirty="0">
                <a:effectLst/>
                <a:latin typeface="Roboto" panose="02000000000000000000" pitchFamily="2" charset="0"/>
                <a:ea typeface="Roboto" panose="02000000000000000000" pitchFamily="2" charset="0"/>
                <a:cs typeface="Roboto" panose="02000000000000000000" pitchFamily="2" charset="0"/>
              </a:rPr>
              <a:t> del hombre y </a:t>
            </a:r>
            <a:r>
              <a:rPr lang="en-US" b="0" i="0" dirty="0" err="1">
                <a:effectLst/>
                <a:latin typeface="Roboto" panose="02000000000000000000" pitchFamily="2" charset="0"/>
                <a:ea typeface="Roboto" panose="02000000000000000000" pitchFamily="2" charset="0"/>
                <a:cs typeface="Roboto" panose="02000000000000000000" pitchFamily="2" charset="0"/>
              </a:rPr>
              <a:t>mujer</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cuando</a:t>
            </a:r>
            <a:r>
              <a:rPr lang="en-US" dirty="0">
                <a:latin typeface="Roboto" panose="02000000000000000000" pitchFamily="2" charset="0"/>
                <a:ea typeface="Roboto" panose="02000000000000000000" pitchFamily="2" charset="0"/>
                <a:cs typeface="Roboto" panose="02000000000000000000" pitchFamily="2" charset="0"/>
              </a:rPr>
              <a:t> </a:t>
            </a:r>
            <a:r>
              <a:rPr lang="en-US" dirty="0" err="1">
                <a:latin typeface="Roboto" panose="02000000000000000000" pitchFamily="2" charset="0"/>
                <a:ea typeface="Roboto" panose="02000000000000000000" pitchFamily="2" charset="0"/>
                <a:cs typeface="Roboto" panose="02000000000000000000" pitchFamily="2" charset="0"/>
              </a:rPr>
              <a:t>él</a:t>
            </a:r>
            <a:r>
              <a:rPr lang="en-US" dirty="0">
                <a:latin typeface="Roboto" panose="02000000000000000000" pitchFamily="2" charset="0"/>
                <a:ea typeface="Roboto" panose="02000000000000000000" pitchFamily="2" charset="0"/>
                <a:cs typeface="Roboto" panose="02000000000000000000" pitchFamily="2" charset="0"/>
              </a:rPr>
              <a:t> o </a:t>
            </a:r>
            <a:r>
              <a:rPr lang="en-US" dirty="0" err="1">
                <a:latin typeface="Roboto" panose="02000000000000000000" pitchFamily="2" charset="0"/>
                <a:ea typeface="Roboto" panose="02000000000000000000" pitchFamily="2" charset="0"/>
                <a:cs typeface="Roboto" panose="02000000000000000000" pitchFamily="2" charset="0"/>
              </a:rPr>
              <a:t>ella</a:t>
            </a:r>
            <a:r>
              <a:rPr lang="en-US" dirty="0">
                <a:latin typeface="Roboto" panose="02000000000000000000" pitchFamily="2" charset="0"/>
                <a:ea typeface="Roboto" panose="02000000000000000000" pitchFamily="2" charset="0"/>
                <a:cs typeface="Roboto" panose="02000000000000000000" pitchFamily="2" charset="0"/>
              </a:rPr>
              <a:t>  no </a:t>
            </a:r>
            <a:r>
              <a:rPr lang="en-US" dirty="0" err="1">
                <a:latin typeface="Roboto" panose="02000000000000000000" pitchFamily="2" charset="0"/>
                <a:ea typeface="Roboto" panose="02000000000000000000" pitchFamily="2" charset="0"/>
                <a:cs typeface="Roboto" panose="02000000000000000000" pitchFamily="2" charset="0"/>
              </a:rPr>
              <a:t>trabaja</a:t>
            </a:r>
            <a:r>
              <a:rPr lang="en-US" dirty="0">
                <a:latin typeface="Roboto" panose="02000000000000000000" pitchFamily="2" charset="0"/>
                <a:ea typeface="Roboto" panose="02000000000000000000" pitchFamily="2" charset="0"/>
                <a:cs typeface="Roboto" panose="02000000000000000000" pitchFamily="2" charset="0"/>
              </a:rPr>
              <a:t> </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puede</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explicar</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los</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años</a:t>
            </a:r>
            <a:r>
              <a:rPr lang="en-US" b="0" i="0" dirty="0">
                <a:effectLst/>
                <a:latin typeface="Roboto" panose="02000000000000000000" pitchFamily="2" charset="0"/>
                <a:ea typeface="Roboto" panose="02000000000000000000" pitchFamily="2" charset="0"/>
                <a:cs typeface="Roboto" panose="02000000000000000000" pitchFamily="2" charset="0"/>
              </a:rPr>
              <a:t> de </a:t>
            </a:r>
            <a:r>
              <a:rPr lang="en-US" b="0" i="0" dirty="0" err="1">
                <a:effectLst/>
                <a:latin typeface="Roboto" panose="02000000000000000000" pitchFamily="2" charset="0"/>
                <a:ea typeface="Roboto" panose="02000000000000000000" pitchFamily="2" charset="0"/>
                <a:cs typeface="Roboto" panose="02000000000000000000" pitchFamily="2" charset="0"/>
              </a:rPr>
              <a:t>matrimonio</a:t>
            </a:r>
            <a:r>
              <a:rPr lang="en-US" b="0" i="0" dirty="0">
                <a:effectLst/>
                <a:latin typeface="Roboto" panose="02000000000000000000" pitchFamily="2" charset="0"/>
                <a:ea typeface="Roboto" panose="02000000000000000000" pitchFamily="2" charset="0"/>
                <a:cs typeface="Roboto" panose="02000000000000000000" pitchFamily="2" charset="0"/>
              </a:rPr>
              <a:t>.</a:t>
            </a:r>
          </a:p>
          <a:p>
            <a:pPr>
              <a:buFont typeface="Franklin Gothic Book" panose="020B0503020102020204" pitchFamily="34" charset="0"/>
              <a:buAutoNum type="arabicPeriod"/>
            </a:pPr>
            <a:r>
              <a:rPr lang="en-US" b="0" i="0" dirty="0">
                <a:effectLst/>
                <a:latin typeface="Roboto" panose="02000000000000000000" pitchFamily="2" charset="0"/>
                <a:ea typeface="Roboto" panose="02000000000000000000" pitchFamily="2" charset="0"/>
                <a:cs typeface="Roboto" panose="02000000000000000000" pitchFamily="2" charset="0"/>
              </a:rPr>
              <a:t>El </a:t>
            </a:r>
            <a:r>
              <a:rPr lang="en-US" b="0" i="0" dirty="0" err="1">
                <a:effectLst/>
                <a:latin typeface="Roboto" panose="02000000000000000000" pitchFamily="2" charset="0"/>
                <a:ea typeface="Roboto" panose="02000000000000000000" pitchFamily="2" charset="0"/>
                <a:cs typeface="Roboto" panose="02000000000000000000" pitchFamily="2" charset="0"/>
              </a:rPr>
              <a:t>ingreso</a:t>
            </a:r>
            <a:r>
              <a:rPr lang="en-US" b="0" i="0" dirty="0">
                <a:effectLst/>
                <a:latin typeface="Roboto" panose="02000000000000000000" pitchFamily="2" charset="0"/>
                <a:ea typeface="Roboto" panose="02000000000000000000" pitchFamily="2" charset="0"/>
                <a:cs typeface="Roboto" panose="02000000000000000000" pitchFamily="2" charset="0"/>
              </a:rPr>
              <a:t> del hombre ("</a:t>
            </a:r>
            <a:r>
              <a:rPr lang="en-US" b="0" i="0" dirty="0" err="1">
                <a:effectLst/>
                <a:latin typeface="Roboto" panose="02000000000000000000" pitchFamily="2" charset="0"/>
                <a:ea typeface="Roboto" panose="02000000000000000000" pitchFamily="2" charset="0"/>
                <a:cs typeface="Roboto" panose="02000000000000000000" pitchFamily="2" charset="0"/>
              </a:rPr>
              <a:t>ingreso</a:t>
            </a:r>
            <a:r>
              <a:rPr lang="en-US" b="0" i="0" dirty="0">
                <a:effectLst/>
                <a:latin typeface="Roboto" panose="02000000000000000000" pitchFamily="2" charset="0"/>
                <a:ea typeface="Roboto" panose="02000000000000000000" pitchFamily="2" charset="0"/>
                <a:cs typeface="Roboto" panose="02000000000000000000" pitchFamily="2" charset="0"/>
              </a:rPr>
              <a:t> de </a:t>
            </a:r>
            <a:r>
              <a:rPr lang="en-US" b="0" i="0" dirty="0" err="1">
                <a:effectLst/>
                <a:latin typeface="Roboto" panose="02000000000000000000" pitchFamily="2" charset="0"/>
                <a:ea typeface="Roboto" panose="02000000000000000000" pitchFamily="2" charset="0"/>
                <a:cs typeface="Roboto" panose="02000000000000000000" pitchFamily="2" charset="0"/>
              </a:rPr>
              <a:t>él</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parece</a:t>
            </a:r>
            <a:r>
              <a:rPr lang="en-US" b="0" i="0" dirty="0">
                <a:effectLst/>
                <a:latin typeface="Roboto" panose="02000000000000000000" pitchFamily="2" charset="0"/>
                <a:ea typeface="Roboto" panose="02000000000000000000" pitchFamily="2" charset="0"/>
                <a:cs typeface="Roboto" panose="02000000000000000000" pitchFamily="2" charset="0"/>
              </a:rPr>
              <a:t> ser </a:t>
            </a:r>
            <a:r>
              <a:rPr lang="en-US" b="0" i="0" dirty="0" err="1">
                <a:effectLst/>
                <a:latin typeface="Roboto" panose="02000000000000000000" pitchFamily="2" charset="0"/>
                <a:ea typeface="Roboto" panose="02000000000000000000" pitchFamily="2" charset="0"/>
                <a:cs typeface="Roboto" panose="02000000000000000000" pitchFamily="2" charset="0"/>
              </a:rPr>
              <a:t>más</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relevante</a:t>
            </a:r>
            <a:r>
              <a:rPr lang="en-US" b="0" i="0" dirty="0">
                <a:effectLst/>
                <a:latin typeface="Roboto" panose="02000000000000000000" pitchFamily="2" charset="0"/>
                <a:ea typeface="Roboto" panose="02000000000000000000" pitchFamily="2" charset="0"/>
                <a:cs typeface="Roboto" panose="02000000000000000000" pitchFamily="2" charset="0"/>
              </a:rPr>
              <a:t> que </a:t>
            </a:r>
            <a:r>
              <a:rPr lang="en-US" dirty="0">
                <a:latin typeface="Roboto" panose="02000000000000000000" pitchFamily="2" charset="0"/>
                <a:ea typeface="Roboto" panose="02000000000000000000" pitchFamily="2" charset="0"/>
                <a:cs typeface="Roboto" panose="02000000000000000000" pitchFamily="2" charset="0"/>
              </a:rPr>
              <a:t>la variable </a:t>
            </a:r>
            <a:r>
              <a:rPr lang="en-US" dirty="0" err="1">
                <a:latin typeface="Roboto" panose="02000000000000000000" pitchFamily="2" charset="0"/>
                <a:ea typeface="Roboto" panose="02000000000000000000" pitchFamily="2" charset="0"/>
                <a:cs typeface="Roboto" panose="02000000000000000000" pitchFamily="2" charset="0"/>
              </a:rPr>
              <a:t>ingreso</a:t>
            </a:r>
            <a:r>
              <a:rPr lang="en-US" dirty="0">
                <a:latin typeface="Roboto" panose="02000000000000000000" pitchFamily="2" charset="0"/>
                <a:ea typeface="Roboto" panose="02000000000000000000" pitchFamily="2" charset="0"/>
                <a:cs typeface="Roboto" panose="02000000000000000000" pitchFamily="2" charset="0"/>
              </a:rPr>
              <a:t> de la </a:t>
            </a:r>
            <a:r>
              <a:rPr lang="en-US" dirty="0" err="1">
                <a:latin typeface="Roboto" panose="02000000000000000000" pitchFamily="2" charset="0"/>
                <a:ea typeface="Roboto" panose="02000000000000000000" pitchFamily="2" charset="0"/>
                <a:cs typeface="Roboto" panose="02000000000000000000" pitchFamily="2" charset="0"/>
              </a:rPr>
              <a:t>mujer</a:t>
            </a:r>
            <a:r>
              <a:rPr lang="en-US" dirty="0">
                <a:latin typeface="Roboto" panose="02000000000000000000" pitchFamily="2" charset="0"/>
                <a:ea typeface="Roboto" panose="02000000000000000000" pitchFamily="2" charset="0"/>
                <a:cs typeface="Roboto" panose="02000000000000000000" pitchFamily="2" charset="0"/>
              </a:rPr>
              <a:t> </a:t>
            </a:r>
            <a:r>
              <a:rPr lang="en-US" b="0" i="0" dirty="0">
                <a:effectLst/>
                <a:latin typeface="Roboto" panose="02000000000000000000" pitchFamily="2" charset="0"/>
                <a:ea typeface="Roboto" panose="02000000000000000000" pitchFamily="2" charset="0"/>
                <a:cs typeface="Roboto" panose="02000000000000000000" pitchFamily="2" charset="0"/>
              </a:rPr>
              <a:t> para </a:t>
            </a:r>
            <a:r>
              <a:rPr lang="en-US" b="0" i="0" dirty="0" err="1">
                <a:effectLst/>
                <a:latin typeface="Roboto" panose="02000000000000000000" pitchFamily="2" charset="0"/>
                <a:ea typeface="Roboto" panose="02000000000000000000" pitchFamily="2" charset="0"/>
                <a:cs typeface="Roboto" panose="02000000000000000000" pitchFamily="2" charset="0"/>
              </a:rPr>
              <a:t>determinar</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los</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años</a:t>
            </a:r>
            <a:r>
              <a:rPr lang="en-US" b="0" i="0" dirty="0">
                <a:effectLst/>
                <a:latin typeface="Roboto" panose="02000000000000000000" pitchFamily="2" charset="0"/>
                <a:ea typeface="Roboto" panose="02000000000000000000" pitchFamily="2" charset="0"/>
                <a:cs typeface="Roboto" panose="02000000000000000000" pitchFamily="2" charset="0"/>
              </a:rPr>
              <a:t> de </a:t>
            </a:r>
            <a:r>
              <a:rPr lang="en-US" b="0" i="0" dirty="0" err="1">
                <a:effectLst/>
                <a:latin typeface="Roboto" panose="02000000000000000000" pitchFamily="2" charset="0"/>
                <a:ea typeface="Roboto" panose="02000000000000000000" pitchFamily="2" charset="0"/>
                <a:cs typeface="Roboto" panose="02000000000000000000" pitchFamily="2" charset="0"/>
              </a:rPr>
              <a:t>matrimonio</a:t>
            </a:r>
            <a:r>
              <a:rPr lang="en-US" b="0" i="0" dirty="0">
                <a:effectLst/>
                <a:latin typeface="Roboto" panose="02000000000000000000" pitchFamily="2" charset="0"/>
                <a:ea typeface="Roboto" panose="02000000000000000000" pitchFamily="2" charset="0"/>
                <a:cs typeface="Roboto" panose="02000000000000000000" pitchFamily="2" charset="0"/>
              </a:rPr>
              <a:t>.</a:t>
            </a:r>
          </a:p>
          <a:p>
            <a:pPr>
              <a:buFont typeface="Franklin Gothic Book" panose="020B0503020102020204" pitchFamily="34" charset="0"/>
              <a:buAutoNum type="arabicPeriod"/>
            </a:pPr>
            <a:r>
              <a:rPr lang="en-US" b="0" i="0" dirty="0">
                <a:effectLst/>
                <a:latin typeface="Roboto" panose="02000000000000000000" pitchFamily="2" charset="0"/>
                <a:ea typeface="Roboto" panose="02000000000000000000" pitchFamily="2" charset="0"/>
                <a:cs typeface="Roboto" panose="02000000000000000000" pitchFamily="2" charset="0"/>
              </a:rPr>
              <a:t>El </a:t>
            </a:r>
            <a:r>
              <a:rPr lang="en-US" b="0" i="0" dirty="0" err="1">
                <a:effectLst/>
                <a:latin typeface="Roboto" panose="02000000000000000000" pitchFamily="2" charset="0"/>
                <a:ea typeface="Roboto" panose="02000000000000000000" pitchFamily="2" charset="0"/>
                <a:cs typeface="Roboto" panose="02000000000000000000" pitchFamily="2" charset="0"/>
              </a:rPr>
              <a:t>número</a:t>
            </a:r>
            <a:r>
              <a:rPr lang="en-US" b="0" i="0" dirty="0">
                <a:effectLst/>
                <a:latin typeface="Roboto" panose="02000000000000000000" pitchFamily="2" charset="0"/>
                <a:ea typeface="Roboto" panose="02000000000000000000" pitchFamily="2" charset="0"/>
                <a:cs typeface="Roboto" panose="02000000000000000000" pitchFamily="2" charset="0"/>
              </a:rPr>
              <a:t> de </a:t>
            </a:r>
            <a:r>
              <a:rPr lang="en-US" b="0" i="0" dirty="0" err="1">
                <a:effectLst/>
                <a:latin typeface="Roboto" panose="02000000000000000000" pitchFamily="2" charset="0"/>
                <a:ea typeface="Roboto" panose="02000000000000000000" pitchFamily="2" charset="0"/>
                <a:cs typeface="Roboto" panose="02000000000000000000" pitchFamily="2" charset="0"/>
              </a:rPr>
              <a:t>hijos</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también</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muestra</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importancia</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en</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el</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modelo</a:t>
            </a:r>
            <a:r>
              <a:rPr lang="en-US" b="0" i="0" dirty="0">
                <a:effectLst/>
                <a:latin typeface="Roboto" panose="02000000000000000000" pitchFamily="2" charset="0"/>
                <a:ea typeface="Roboto" panose="02000000000000000000" pitchFamily="2" charset="0"/>
                <a:cs typeface="Roboto" panose="02000000000000000000" pitchFamily="2" charset="0"/>
              </a:rPr>
              <a:t> para </a:t>
            </a:r>
            <a:r>
              <a:rPr lang="en-US" b="0" i="0" dirty="0" err="1">
                <a:effectLst/>
                <a:latin typeface="Roboto" panose="02000000000000000000" pitchFamily="2" charset="0"/>
                <a:ea typeface="Roboto" panose="02000000000000000000" pitchFamily="2" charset="0"/>
                <a:cs typeface="Roboto" panose="02000000000000000000" pitchFamily="2" charset="0"/>
              </a:rPr>
              <a:t>determinar</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los</a:t>
            </a:r>
            <a:r>
              <a:rPr lang="en-US" b="0" i="0" dirty="0">
                <a:effectLst/>
                <a:latin typeface="Roboto" panose="02000000000000000000" pitchFamily="2" charset="0"/>
                <a:ea typeface="Roboto" panose="02000000000000000000" pitchFamily="2" charset="0"/>
                <a:cs typeface="Roboto" panose="02000000000000000000" pitchFamily="2" charset="0"/>
              </a:rPr>
              <a:t> </a:t>
            </a:r>
            <a:r>
              <a:rPr lang="en-US" b="0" i="0" dirty="0" err="1">
                <a:effectLst/>
                <a:latin typeface="Roboto" panose="02000000000000000000" pitchFamily="2" charset="0"/>
                <a:ea typeface="Roboto" panose="02000000000000000000" pitchFamily="2" charset="0"/>
                <a:cs typeface="Roboto" panose="02000000000000000000" pitchFamily="2" charset="0"/>
              </a:rPr>
              <a:t>años</a:t>
            </a:r>
            <a:r>
              <a:rPr lang="en-US" b="0" i="0" dirty="0">
                <a:effectLst/>
                <a:latin typeface="Roboto" panose="02000000000000000000" pitchFamily="2" charset="0"/>
                <a:ea typeface="Roboto" panose="02000000000000000000" pitchFamily="2" charset="0"/>
                <a:cs typeface="Roboto" panose="02000000000000000000" pitchFamily="2" charset="0"/>
              </a:rPr>
              <a:t> de </a:t>
            </a:r>
            <a:r>
              <a:rPr lang="en-US" b="0" i="0" dirty="0" err="1">
                <a:effectLst/>
                <a:latin typeface="Roboto" panose="02000000000000000000" pitchFamily="2" charset="0"/>
                <a:ea typeface="Roboto" panose="02000000000000000000" pitchFamily="2" charset="0"/>
                <a:cs typeface="Roboto" panose="02000000000000000000" pitchFamily="2" charset="0"/>
              </a:rPr>
              <a:t>matrimonio</a:t>
            </a:r>
            <a:r>
              <a:rPr lang="en-US" b="0" i="0" dirty="0">
                <a:effectLst/>
                <a:latin typeface="Roboto" panose="02000000000000000000" pitchFamily="2" charset="0"/>
                <a:ea typeface="Roboto" panose="02000000000000000000" pitchFamily="2" charset="0"/>
                <a:cs typeface="Roboto" panose="02000000000000000000" pitchFamily="2" charset="0"/>
              </a:rPr>
              <a:t>.</a:t>
            </a:r>
          </a:p>
          <a:p>
            <a:endParaRPr lang="en-US" sz="1600" dirty="0"/>
          </a:p>
        </p:txBody>
      </p:sp>
    </p:spTree>
    <p:extLst>
      <p:ext uri="{BB962C8B-B14F-4D97-AF65-F5344CB8AC3E}">
        <p14:creationId xmlns:p14="http://schemas.microsoft.com/office/powerpoint/2010/main" val="370423832"/>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Recorte">
  <a:themeElements>
    <a:clrScheme name="Recorte">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Recorte">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cort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TM10001105[[fn=Recorte]]</Template>
  <TotalTime>76</TotalTime>
  <Words>685</Words>
  <Application>Microsoft Office PowerPoint</Application>
  <PresentationFormat>Panorámica</PresentationFormat>
  <Paragraphs>38</Paragraphs>
  <Slides>9</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9</vt:i4>
      </vt:variant>
    </vt:vector>
  </HeadingPairs>
  <TitlesOfParts>
    <vt:vector size="12" baseType="lpstr">
      <vt:lpstr>Franklin Gothic Book</vt:lpstr>
      <vt:lpstr>Roboto</vt:lpstr>
      <vt:lpstr>Recorte</vt:lpstr>
      <vt:lpstr>Estadísticas sobre las causas del divorcio</vt:lpstr>
      <vt:lpstr>INDICE</vt:lpstr>
      <vt:lpstr>ABSTRACTO</vt:lpstr>
      <vt:lpstr>OBJETIVO DEL MODELO</vt:lpstr>
      <vt:lpstr>HIPÓTESIS</vt:lpstr>
      <vt:lpstr>Contexto Comercial</vt:lpstr>
      <vt:lpstr>HALLAZGOS EDA</vt:lpstr>
      <vt:lpstr>MODELO DE MACHINE LEARNING</vt:lpstr>
      <vt:lpstr>CONCLUSIONES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Estadísticas sobre las causas del divorcio</dc:title>
  <dc:creator>Laura Erika Potes Martinez</dc:creator>
  <cp:lastModifiedBy>Laura Erika Potes Martinez</cp:lastModifiedBy>
  <cp:revision>3</cp:revision>
  <dcterms:created xsi:type="dcterms:W3CDTF">2023-07-23T22:31:15Z</dcterms:created>
  <dcterms:modified xsi:type="dcterms:W3CDTF">2023-07-23T23:47:37Z</dcterms:modified>
</cp:coreProperties>
</file>

<file path=docProps/thumbnail.jpeg>
</file>